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>
      <p:cViewPr>
        <p:scale>
          <a:sx n="35" d="100"/>
          <a:sy n="35" d="100"/>
        </p:scale>
        <p:origin x="-904" y="-1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8eb0e46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8eb0e46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/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/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5394"/>
            </a:gs>
            <a:gs pos="100000">
              <a:srgbClr val="CFE2F3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190575" y="8420100"/>
            <a:ext cx="13510800" cy="1818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5" name="Google Shape;55;p13"/>
          <p:cNvSpPr/>
          <p:nvPr/>
        </p:nvSpPr>
        <p:spPr>
          <a:xfrm>
            <a:off x="849500" y="913625"/>
            <a:ext cx="42171900" cy="58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849500" y="963025"/>
            <a:ext cx="42171900" cy="5866200"/>
          </a:xfrm>
          <a:prstGeom prst="rect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15211"/>
          <a:stretch/>
        </p:blipFill>
        <p:spPr>
          <a:xfrm>
            <a:off x="27578688" y="26879125"/>
            <a:ext cx="15442722" cy="45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1775" y="26878712"/>
            <a:ext cx="10553700" cy="45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025" y="3040925"/>
            <a:ext cx="5214789" cy="22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599" y="26879088"/>
            <a:ext cx="4313445" cy="28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1237" y="26879114"/>
            <a:ext cx="4313445" cy="28756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849500" y="8450150"/>
            <a:ext cx="13770000" cy="823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3" name="Google Shape;63;p13"/>
          <p:cNvSpPr/>
          <p:nvPr/>
        </p:nvSpPr>
        <p:spPr>
          <a:xfrm>
            <a:off x="849450" y="17380650"/>
            <a:ext cx="13770000" cy="922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4" name="Google Shape;64;p13"/>
          <p:cNvSpPr/>
          <p:nvPr/>
        </p:nvSpPr>
        <p:spPr>
          <a:xfrm>
            <a:off x="29272450" y="8071625"/>
            <a:ext cx="13770000" cy="640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</p:txBody>
      </p:sp>
      <p:sp>
        <p:nvSpPr>
          <p:cNvPr id="65" name="Google Shape;65;p13"/>
          <p:cNvSpPr/>
          <p:nvPr/>
        </p:nvSpPr>
        <p:spPr>
          <a:xfrm>
            <a:off x="29272200" y="15714825"/>
            <a:ext cx="13770000" cy="245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</p:txBody>
      </p:sp>
      <p:sp>
        <p:nvSpPr>
          <p:cNvPr id="66" name="Google Shape;66;p13"/>
          <p:cNvSpPr/>
          <p:nvPr/>
        </p:nvSpPr>
        <p:spPr>
          <a:xfrm>
            <a:off x="29272350" y="19108100"/>
            <a:ext cx="13770000" cy="749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7" name="Google Shape;67;p13"/>
          <p:cNvSpPr/>
          <p:nvPr/>
        </p:nvSpPr>
        <p:spPr>
          <a:xfrm>
            <a:off x="849450" y="7380850"/>
            <a:ext cx="137700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Introduction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5190500" y="7380850"/>
            <a:ext cx="135108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Results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29271600" y="7380850"/>
            <a:ext cx="137700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Conclusions and Further Research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849600" y="17380650"/>
            <a:ext cx="137700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Materials and Methods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9271600" y="15189375"/>
            <a:ext cx="137700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Acknowledgements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29272350" y="18715750"/>
            <a:ext cx="13770000" cy="10626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References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5409650" y="22173000"/>
            <a:ext cx="13251600" cy="4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 i="1">
                <a:solidFill>
                  <a:schemeClr val="dk1"/>
                </a:solidFill>
              </a:rPr>
              <a:t>E. coli </a:t>
            </a:r>
            <a:r>
              <a:rPr lang="en" sz="4500">
                <a:solidFill>
                  <a:schemeClr val="dk1"/>
                </a:solidFill>
              </a:rPr>
              <a:t>levels positively correlate with rainfall.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Suspended sediment in the water was noted during the March, 2019 collection.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Three sites of restorative grazing intersect with the origin of Copeland Creek.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29451450" y="8695350"/>
            <a:ext cx="13590900" cy="6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/>
              <a:t>Increasing </a:t>
            </a:r>
            <a:r>
              <a:rPr lang="en" sz="4500" i="1"/>
              <a:t>E. coli</a:t>
            </a:r>
            <a:r>
              <a:rPr lang="en" sz="4500"/>
              <a:t> numbers may not be from an increase in rainfall alone.</a:t>
            </a:r>
            <a:endParaRPr sz="4500"/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/>
              <a:t>Fecal matter arising from restorative grazing on Sonoma Mountain may travel into Copeland Creek during periods of heavy rain.</a:t>
            </a:r>
            <a:endParaRPr sz="4500"/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/>
              <a:t>Water samples should be taken more often and from sites near the restoration grazing projects.</a:t>
            </a:r>
            <a:endParaRPr sz="4500"/>
          </a:p>
        </p:txBody>
      </p:sp>
      <p:sp>
        <p:nvSpPr>
          <p:cNvPr id="75" name="Google Shape;75;p13"/>
          <p:cNvSpPr txBox="1"/>
          <p:nvPr/>
        </p:nvSpPr>
        <p:spPr>
          <a:xfrm>
            <a:off x="16522400" y="31664875"/>
            <a:ext cx="10593000" cy="74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Sampling locations at Sonoma State University.</a:t>
            </a:r>
            <a:endParaRPr sz="3600"/>
          </a:p>
        </p:txBody>
      </p:sp>
      <p:sp>
        <p:nvSpPr>
          <p:cNvPr id="76" name="Google Shape;76;p13"/>
          <p:cNvSpPr txBox="1"/>
          <p:nvPr/>
        </p:nvSpPr>
        <p:spPr>
          <a:xfrm>
            <a:off x="27578650" y="31664875"/>
            <a:ext cx="15442800" cy="74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Sonoma Mountain Institute restorative grazing sites along Copeland Creek.</a:t>
            </a:r>
            <a:endParaRPr sz="3600"/>
          </a:p>
        </p:txBody>
      </p:sp>
      <p:sp>
        <p:nvSpPr>
          <p:cNvPr id="77" name="Google Shape;77;p13"/>
          <p:cNvSpPr txBox="1"/>
          <p:nvPr/>
        </p:nvSpPr>
        <p:spPr>
          <a:xfrm>
            <a:off x="1036350" y="9273813"/>
            <a:ext cx="13510800" cy="8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US EPA guidelines prescribe a 126 MPN / 100mL limit for </a:t>
            </a:r>
            <a:r>
              <a:rPr lang="en" sz="4500" i="1">
                <a:solidFill>
                  <a:schemeClr val="dk1"/>
                </a:solidFill>
              </a:rPr>
              <a:t>E. coli </a:t>
            </a:r>
            <a:r>
              <a:rPr lang="en" sz="4500">
                <a:solidFill>
                  <a:schemeClr val="dk1"/>
                </a:solidFill>
              </a:rPr>
              <a:t>in recreational waterways.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Sonoma Mountain Institute began a 1,037 acre restorative grazing project on the top of Sonoma Mountain in 2015.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Eliminating the </a:t>
            </a:r>
            <a:r>
              <a:rPr lang="en" sz="4500" i="1">
                <a:solidFill>
                  <a:schemeClr val="dk1"/>
                </a:solidFill>
              </a:rPr>
              <a:t>E. coli</a:t>
            </a:r>
            <a:r>
              <a:rPr lang="en" sz="4500">
                <a:solidFill>
                  <a:schemeClr val="dk1"/>
                </a:solidFill>
              </a:rPr>
              <a:t> from waterways  must be undertaken to ensure protection of the local population. </a:t>
            </a:r>
            <a:endParaRPr sz="4500"/>
          </a:p>
        </p:txBody>
      </p:sp>
      <p:sp>
        <p:nvSpPr>
          <p:cNvPr id="78" name="Google Shape;78;p13"/>
          <p:cNvSpPr txBox="1"/>
          <p:nvPr/>
        </p:nvSpPr>
        <p:spPr>
          <a:xfrm>
            <a:off x="1080250" y="18867200"/>
            <a:ext cx="13251600" cy="89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Samples were obtained from three sites along Copeland Creek on the Sonoma State campus.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Samples were collected in March, 2019 following heavy rain and April 2019 in dry weather.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Samples were analyzed using IDEXX-2000.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The trays were then sealed and incubated at 37</a:t>
            </a:r>
            <a:r>
              <a:rPr lang="en" sz="4500" baseline="30000">
                <a:solidFill>
                  <a:schemeClr val="dk1"/>
                </a:solidFill>
              </a:rPr>
              <a:t>o</a:t>
            </a:r>
            <a:r>
              <a:rPr lang="en" sz="4500">
                <a:solidFill>
                  <a:schemeClr val="dk1"/>
                </a:solidFill>
              </a:rPr>
              <a:t>C for 24 hours.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The trays were exposed to UV light; fluorescent wells indicated positive </a:t>
            </a:r>
            <a:r>
              <a:rPr lang="en" sz="4500" i="1">
                <a:solidFill>
                  <a:schemeClr val="dk1"/>
                </a:solidFill>
              </a:rPr>
              <a:t>E. coli </a:t>
            </a:r>
            <a:r>
              <a:rPr lang="en" sz="4500">
                <a:solidFill>
                  <a:schemeClr val="dk1"/>
                </a:solidFill>
              </a:rPr>
              <a:t>contamination.</a:t>
            </a:r>
            <a:endParaRPr sz="4500"/>
          </a:p>
        </p:txBody>
      </p:sp>
      <p:sp>
        <p:nvSpPr>
          <p:cNvPr id="79" name="Google Shape;79;p13"/>
          <p:cNvSpPr txBox="1"/>
          <p:nvPr/>
        </p:nvSpPr>
        <p:spPr>
          <a:xfrm>
            <a:off x="29451300" y="15462425"/>
            <a:ext cx="13720800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Data from BIOL 338 and BIOL 340 students</a:t>
            </a:r>
            <a:endParaRPr sz="4500">
              <a:solidFill>
                <a:schemeClr val="dk1"/>
              </a:solidFill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Thanks to continued funding from WATERS 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49600" y="30352325"/>
            <a:ext cx="9239700" cy="745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Water samples collected along the creek.</a:t>
            </a:r>
            <a:endParaRPr sz="3600"/>
          </a:p>
        </p:txBody>
      </p:sp>
      <p:sp>
        <p:nvSpPr>
          <p:cNvPr id="81" name="Google Shape;81;p13"/>
          <p:cNvSpPr txBox="1"/>
          <p:nvPr/>
        </p:nvSpPr>
        <p:spPr>
          <a:xfrm>
            <a:off x="10420350" y="30352325"/>
            <a:ext cx="5792700" cy="20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IDEXX- 2000 tray exposed to UV light showing positive results for </a:t>
            </a:r>
            <a:r>
              <a:rPr lang="en" sz="3600" i="1">
                <a:solidFill>
                  <a:schemeClr val="dk1"/>
                </a:solidFill>
              </a:rPr>
              <a:t>E. coli</a:t>
            </a:r>
            <a:r>
              <a:rPr lang="en" sz="3600">
                <a:solidFill>
                  <a:schemeClr val="dk1"/>
                </a:solidFill>
              </a:rPr>
              <a:t>.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29451450" y="19822750"/>
            <a:ext cx="13590900" cy="6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/>
              <a:t>Sonoma Mountain Institute:</a:t>
            </a:r>
            <a:endParaRPr sz="4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http://sonomamountaininstitute.org/management-location/</a:t>
            </a:r>
            <a:endParaRPr sz="4500"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/>
              <a:t>California Irrigation Management Information System: https://cimis.water.ca.gov</a:t>
            </a:r>
            <a:endParaRPr sz="4500"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4500">
                <a:solidFill>
                  <a:schemeClr val="dk1"/>
                </a:solidFill>
              </a:rPr>
              <a:t>USEPA. 1986. Bacteriological ambient water quality criteria for marine and fresh recreational waters. EPA 440/5-84-002. U.S. Environmental Protection Agency.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sp>
        <p:nvSpPr>
          <p:cNvPr id="83" name="Google Shape;83;p13"/>
          <p:cNvSpPr txBox="1"/>
          <p:nvPr/>
        </p:nvSpPr>
        <p:spPr>
          <a:xfrm>
            <a:off x="15190438" y="13560263"/>
            <a:ext cx="4150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99720" y="2843525"/>
            <a:ext cx="6961032" cy="22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title="MPN E. coli / 100 mL at Two Collection Sites Over Tim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90600" y="8630875"/>
            <a:ext cx="12510627" cy="641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title="MPN E. coli per 100mL Compared to Average Rainfall for the Previous Week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90600" y="15462413"/>
            <a:ext cx="12510613" cy="66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20447500" y="19296375"/>
            <a:ext cx="368400" cy="361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6098538" y="21568300"/>
            <a:ext cx="232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6098538" y="14469400"/>
            <a:ext cx="232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17991900" y="11523650"/>
            <a:ext cx="368400" cy="361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6331325" y="21501700"/>
            <a:ext cx="4057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Beginning of Restorative Grazing</a:t>
            </a:r>
            <a:endParaRPr sz="1800"/>
          </a:p>
        </p:txBody>
      </p:sp>
      <p:sp>
        <p:nvSpPr>
          <p:cNvPr id="92" name="Google Shape;92;p13"/>
          <p:cNvSpPr txBox="1"/>
          <p:nvPr/>
        </p:nvSpPr>
        <p:spPr>
          <a:xfrm>
            <a:off x="16331325" y="14402800"/>
            <a:ext cx="4057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Beginning of Restorative Grazing</a:t>
            </a:r>
            <a:endParaRPr sz="1800"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11">
            <a:alphaModFix/>
          </a:blip>
          <a:srcRect l="-808" t="5698" r="38132" b="1948"/>
          <a:stretch/>
        </p:blipFill>
        <p:spPr>
          <a:xfrm rot="5400000">
            <a:off x="11807022" y="25416800"/>
            <a:ext cx="2972403" cy="583987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24647900" y="16849275"/>
            <a:ext cx="441300" cy="4113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24075525" y="21559596"/>
            <a:ext cx="368400" cy="3603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24443925" y="21501688"/>
            <a:ext cx="4057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Increase in suspended sediment</a:t>
            </a:r>
            <a:endParaRPr sz="1800"/>
          </a:p>
        </p:txBody>
      </p:sp>
      <p:sp>
        <p:nvSpPr>
          <p:cNvPr id="97" name="Google Shape;97;p13"/>
          <p:cNvSpPr txBox="1"/>
          <p:nvPr/>
        </p:nvSpPr>
        <p:spPr>
          <a:xfrm>
            <a:off x="1618425" y="1429400"/>
            <a:ext cx="40655100" cy="4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</a:t>
            </a:r>
            <a:r>
              <a:rPr lang="en" sz="8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Levels in Copeland Creek Following Heavy Rainfall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Melissa Criddle  &amp; Michael Wickenden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Michael Cohen - Biology 338	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Sonoma State University, Department of Biology and WATERS Collaborative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Macintosh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rendy criddle</cp:lastModifiedBy>
  <cp:revision>1</cp:revision>
  <dcterms:modified xsi:type="dcterms:W3CDTF">2019-04-29T23:14:07Z</dcterms:modified>
</cp:coreProperties>
</file>